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8-7.png>
</file>

<file path=ppt/media/image-8-8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image" Target="../media/image-8-7.png"/><Relationship Id="rId8" Type="http://schemas.openxmlformats.org/officeDocument/2006/relationships/image" Target="../media/image-8-8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04" y="1917263"/>
            <a:ext cx="4887873" cy="439507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24124" y="899993"/>
            <a:ext cx="7468553" cy="3886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Exploratory Data Analysis (EDA) - A Powerful Approach to Unlock Insights</a:t>
            </a:r>
            <a:endParaRPr lang="en-US" sz="6120" dirty="0"/>
          </a:p>
        </p:txBody>
      </p:sp>
      <p:sp>
        <p:nvSpPr>
          <p:cNvPr id="7" name="Text 2"/>
          <p:cNvSpPr/>
          <p:nvPr/>
        </p:nvSpPr>
        <p:spPr>
          <a:xfrm>
            <a:off x="6324124" y="5145167"/>
            <a:ext cx="746855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Exploratory Data Analysis (EDA) is a crucial step in the machine learning process, enabling you to gain a deep understanding of your data, identify patterns, and uncover hidden insights that can significantly impact your model's performance.</a:t>
            </a:r>
            <a:endParaRPr lang="en-US" sz="1885" dirty="0"/>
          </a:p>
        </p:txBody>
      </p:sp>
      <p:sp>
        <p:nvSpPr>
          <p:cNvPr id="8" name="Text 3"/>
          <p:cNvSpPr/>
          <p:nvPr/>
        </p:nvSpPr>
        <p:spPr>
          <a:xfrm>
            <a:off x="6324124" y="6946463"/>
            <a:ext cx="7468553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By: Anushka Pateriya, Asmika Jain</a:t>
            </a:r>
            <a:endParaRPr lang="en-US" sz="1885" dirty="0"/>
          </a:p>
        </p:txBody>
      </p:sp>
      <p:pic>
        <p:nvPicPr>
          <p:cNvPr id="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5463" y="2034421"/>
            <a:ext cx="4943475" cy="416075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60333" y="772001"/>
            <a:ext cx="7623334" cy="12777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31"/>
              </a:lnSpc>
              <a:buNone/>
            </a:pPr>
            <a:r>
              <a:rPr lang="en-US" sz="402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The Vital Role of EDA in Machine Learning</a:t>
            </a:r>
            <a:endParaRPr lang="en-US" sz="4025" dirty="0"/>
          </a:p>
        </p:txBody>
      </p:sp>
      <p:sp>
        <p:nvSpPr>
          <p:cNvPr id="7" name="Shape 2"/>
          <p:cNvSpPr/>
          <p:nvPr/>
        </p:nvSpPr>
        <p:spPr>
          <a:xfrm>
            <a:off x="760333" y="2619970"/>
            <a:ext cx="488752" cy="488752"/>
          </a:xfrm>
          <a:prstGeom prst="roundRect">
            <a:avLst>
              <a:gd name="adj" fmla="val 66676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912614" y="2710934"/>
            <a:ext cx="184071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15"/>
              </a:lnSpc>
              <a:buNone/>
            </a:pPr>
            <a:r>
              <a:rPr lang="en-US" sz="24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15" dirty="0"/>
          </a:p>
        </p:txBody>
      </p:sp>
      <p:sp>
        <p:nvSpPr>
          <p:cNvPr id="9" name="Text 4"/>
          <p:cNvSpPr/>
          <p:nvPr/>
        </p:nvSpPr>
        <p:spPr>
          <a:xfrm>
            <a:off x="1466255" y="2619970"/>
            <a:ext cx="2555915" cy="3194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6"/>
              </a:lnSpc>
              <a:buNone/>
            </a:pPr>
            <a:r>
              <a:rPr lang="en-US" sz="201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Understand Data</a:t>
            </a:r>
            <a:endParaRPr lang="en-US" sz="2013" dirty="0"/>
          </a:p>
        </p:txBody>
      </p:sp>
      <p:sp>
        <p:nvSpPr>
          <p:cNvPr id="10" name="Text 5"/>
          <p:cNvSpPr/>
          <p:nvPr/>
        </p:nvSpPr>
        <p:spPr>
          <a:xfrm>
            <a:off x="1466255" y="3069669"/>
            <a:ext cx="2997160" cy="2781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7"/>
              </a:lnSpc>
              <a:buNone/>
            </a:pPr>
            <a:r>
              <a:rPr lang="en-US" sz="171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EDA helps you explore the characteristics of your data, such as distributions, correlations, and relationships, allowing you to make informed decisions about feature engineering and model selection.</a:t>
            </a:r>
            <a:endParaRPr lang="en-US" sz="1711" dirty="0"/>
          </a:p>
        </p:txBody>
      </p:sp>
      <p:sp>
        <p:nvSpPr>
          <p:cNvPr id="11" name="Shape 6"/>
          <p:cNvSpPr/>
          <p:nvPr/>
        </p:nvSpPr>
        <p:spPr>
          <a:xfrm>
            <a:off x="4680585" y="2619970"/>
            <a:ext cx="488752" cy="488752"/>
          </a:xfrm>
          <a:prstGeom prst="roundRect">
            <a:avLst>
              <a:gd name="adj" fmla="val 66676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4832866" y="2710934"/>
            <a:ext cx="184071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15"/>
              </a:lnSpc>
              <a:buNone/>
            </a:pPr>
            <a:r>
              <a:rPr lang="en-US" sz="24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15" dirty="0"/>
          </a:p>
        </p:txBody>
      </p:sp>
      <p:sp>
        <p:nvSpPr>
          <p:cNvPr id="13" name="Text 8"/>
          <p:cNvSpPr/>
          <p:nvPr/>
        </p:nvSpPr>
        <p:spPr>
          <a:xfrm>
            <a:off x="5386507" y="2619970"/>
            <a:ext cx="2555915" cy="3194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6"/>
              </a:lnSpc>
              <a:buNone/>
            </a:pPr>
            <a:r>
              <a:rPr lang="en-US" sz="201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Identify Issues</a:t>
            </a:r>
            <a:endParaRPr lang="en-US" sz="2013" dirty="0"/>
          </a:p>
        </p:txBody>
      </p:sp>
      <p:sp>
        <p:nvSpPr>
          <p:cNvPr id="14" name="Text 9"/>
          <p:cNvSpPr/>
          <p:nvPr/>
        </p:nvSpPr>
        <p:spPr>
          <a:xfrm>
            <a:off x="5386507" y="3069669"/>
            <a:ext cx="2997160" cy="20859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7"/>
              </a:lnSpc>
              <a:buNone/>
            </a:pPr>
            <a:r>
              <a:rPr lang="en-US" sz="171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Through EDA, you can detect and address data quality issues, such as missing values, outliers, and inconsistencies, ensuring your models are built on clean and reliable data.</a:t>
            </a:r>
            <a:endParaRPr lang="en-US" sz="1711" dirty="0"/>
          </a:p>
        </p:txBody>
      </p:sp>
      <p:sp>
        <p:nvSpPr>
          <p:cNvPr id="15" name="Shape 10"/>
          <p:cNvSpPr/>
          <p:nvPr/>
        </p:nvSpPr>
        <p:spPr>
          <a:xfrm>
            <a:off x="760333" y="6312456"/>
            <a:ext cx="488752" cy="488752"/>
          </a:xfrm>
          <a:prstGeom prst="roundRect">
            <a:avLst>
              <a:gd name="adj" fmla="val 66676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912614" y="6403419"/>
            <a:ext cx="184071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15"/>
              </a:lnSpc>
              <a:buNone/>
            </a:pPr>
            <a:r>
              <a:rPr lang="en-US" sz="24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15" dirty="0"/>
          </a:p>
        </p:txBody>
      </p:sp>
      <p:sp>
        <p:nvSpPr>
          <p:cNvPr id="17" name="Text 12"/>
          <p:cNvSpPr/>
          <p:nvPr/>
        </p:nvSpPr>
        <p:spPr>
          <a:xfrm>
            <a:off x="1466255" y="6312456"/>
            <a:ext cx="2555915" cy="3194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6"/>
              </a:lnSpc>
              <a:buNone/>
            </a:pPr>
            <a:r>
              <a:rPr lang="en-US" sz="201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Refine Hypotheses</a:t>
            </a:r>
            <a:endParaRPr lang="en-US" sz="2013" dirty="0"/>
          </a:p>
        </p:txBody>
      </p:sp>
      <p:sp>
        <p:nvSpPr>
          <p:cNvPr id="18" name="Text 13"/>
          <p:cNvSpPr/>
          <p:nvPr/>
        </p:nvSpPr>
        <p:spPr>
          <a:xfrm>
            <a:off x="1466255" y="6762155"/>
            <a:ext cx="6917412" cy="6953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7"/>
              </a:lnSpc>
              <a:buNone/>
            </a:pPr>
            <a:r>
              <a:rPr lang="en-US" sz="171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EDA enables you to formulate and refine your hypotheses, guiding your model development and iterative improvement process.</a:t>
            </a:r>
            <a:endParaRPr lang="en-US" sz="1711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392" y="2729389"/>
            <a:ext cx="4925616" cy="277070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71141" y="947976"/>
            <a:ext cx="7112675" cy="6593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93"/>
              </a:lnSpc>
              <a:buNone/>
            </a:pPr>
            <a:r>
              <a:rPr lang="en-US" sz="415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Steps in the EDA Process</a:t>
            </a:r>
            <a:endParaRPr lang="en-US" sz="4154" dirty="0"/>
          </a:p>
        </p:txBody>
      </p:sp>
      <p:sp>
        <p:nvSpPr>
          <p:cNvPr id="7" name="Shape 2"/>
          <p:cNvSpPr/>
          <p:nvPr/>
        </p:nvSpPr>
        <p:spPr>
          <a:xfrm>
            <a:off x="6592133" y="1943576"/>
            <a:ext cx="30480" cy="5337929"/>
          </a:xfrm>
          <a:prstGeom prst="roundRect">
            <a:avLst>
              <a:gd name="adj" fmla="val 1103469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8" name="Shape 3"/>
          <p:cNvSpPr/>
          <p:nvPr/>
        </p:nvSpPr>
        <p:spPr>
          <a:xfrm>
            <a:off x="6829127" y="2432685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2D4DF2"/>
          </a:solidFill>
          <a:ln/>
        </p:spPr>
      </p:sp>
      <p:sp>
        <p:nvSpPr>
          <p:cNvPr id="9" name="Shape 4"/>
          <p:cNvSpPr/>
          <p:nvPr/>
        </p:nvSpPr>
        <p:spPr>
          <a:xfrm>
            <a:off x="6355140" y="2195751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6512421" y="2289691"/>
            <a:ext cx="18990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3"/>
              </a:lnSpc>
              <a:buNone/>
            </a:pPr>
            <a:r>
              <a:rPr lang="en-US" sz="249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93" dirty="0"/>
          </a:p>
        </p:txBody>
      </p:sp>
      <p:sp>
        <p:nvSpPr>
          <p:cNvPr id="11" name="Text 6"/>
          <p:cNvSpPr/>
          <p:nvPr/>
        </p:nvSpPr>
        <p:spPr>
          <a:xfrm>
            <a:off x="7840504" y="2167771"/>
            <a:ext cx="2637830" cy="329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Inspection</a:t>
            </a:r>
            <a:endParaRPr lang="en-US" sz="2077" dirty="0"/>
          </a:p>
        </p:txBody>
      </p:sp>
      <p:sp>
        <p:nvSpPr>
          <p:cNvPr id="12" name="Text 7"/>
          <p:cNvSpPr/>
          <p:nvPr/>
        </p:nvSpPr>
        <p:spPr>
          <a:xfrm>
            <a:off x="7840504" y="2631996"/>
            <a:ext cx="6005155" cy="717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25"/>
              </a:lnSpc>
              <a:buNone/>
            </a:pPr>
            <a:r>
              <a:rPr lang="en-US" sz="176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Examine the structure, features, and data types to understand the dataset's composition.</a:t>
            </a:r>
            <a:endParaRPr lang="en-US" sz="1766" dirty="0"/>
          </a:p>
        </p:txBody>
      </p:sp>
      <p:sp>
        <p:nvSpPr>
          <p:cNvPr id="13" name="Shape 8"/>
          <p:cNvSpPr/>
          <p:nvPr/>
        </p:nvSpPr>
        <p:spPr>
          <a:xfrm>
            <a:off x="6829127" y="4286726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018CE1"/>
          </a:solidFill>
          <a:ln/>
        </p:spPr>
      </p:sp>
      <p:sp>
        <p:nvSpPr>
          <p:cNvPr id="14" name="Shape 9"/>
          <p:cNvSpPr/>
          <p:nvPr/>
        </p:nvSpPr>
        <p:spPr>
          <a:xfrm>
            <a:off x="6355140" y="4049792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6512421" y="4143732"/>
            <a:ext cx="18990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3"/>
              </a:lnSpc>
              <a:buNone/>
            </a:pPr>
            <a:r>
              <a:rPr lang="en-US" sz="249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93" dirty="0"/>
          </a:p>
        </p:txBody>
      </p:sp>
      <p:sp>
        <p:nvSpPr>
          <p:cNvPr id="16" name="Text 11"/>
          <p:cNvSpPr/>
          <p:nvPr/>
        </p:nvSpPr>
        <p:spPr>
          <a:xfrm>
            <a:off x="7840504" y="4021812"/>
            <a:ext cx="2637830" cy="329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Univariate Analysis</a:t>
            </a:r>
            <a:endParaRPr lang="en-US" sz="2077" dirty="0"/>
          </a:p>
        </p:txBody>
      </p:sp>
      <p:sp>
        <p:nvSpPr>
          <p:cNvPr id="17" name="Text 12"/>
          <p:cNvSpPr/>
          <p:nvPr/>
        </p:nvSpPr>
        <p:spPr>
          <a:xfrm>
            <a:off x="7840504" y="4486037"/>
            <a:ext cx="6005155" cy="717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25"/>
              </a:lnSpc>
              <a:buNone/>
            </a:pPr>
            <a:r>
              <a:rPr lang="en-US" sz="176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Analyze the distribution and statistics of individual features to identify their characteristics.</a:t>
            </a:r>
            <a:endParaRPr lang="en-US" sz="1766" dirty="0"/>
          </a:p>
        </p:txBody>
      </p:sp>
      <p:sp>
        <p:nvSpPr>
          <p:cNvPr id="18" name="Shape 13"/>
          <p:cNvSpPr/>
          <p:nvPr/>
        </p:nvSpPr>
        <p:spPr>
          <a:xfrm>
            <a:off x="6829127" y="6140768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DA33BF"/>
          </a:solidFill>
          <a:ln/>
        </p:spPr>
      </p:sp>
      <p:sp>
        <p:nvSpPr>
          <p:cNvPr id="19" name="Shape 14"/>
          <p:cNvSpPr/>
          <p:nvPr/>
        </p:nvSpPr>
        <p:spPr>
          <a:xfrm>
            <a:off x="6355140" y="5903833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6512421" y="5997773"/>
            <a:ext cx="18990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3"/>
              </a:lnSpc>
              <a:buNone/>
            </a:pPr>
            <a:r>
              <a:rPr lang="en-US" sz="249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93" dirty="0"/>
          </a:p>
        </p:txBody>
      </p:sp>
      <p:sp>
        <p:nvSpPr>
          <p:cNvPr id="21" name="Text 16"/>
          <p:cNvSpPr/>
          <p:nvPr/>
        </p:nvSpPr>
        <p:spPr>
          <a:xfrm>
            <a:off x="7840504" y="5875853"/>
            <a:ext cx="2637830" cy="329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Bivariate Analysis</a:t>
            </a:r>
            <a:endParaRPr lang="en-US" sz="2077" dirty="0"/>
          </a:p>
        </p:txBody>
      </p:sp>
      <p:sp>
        <p:nvSpPr>
          <p:cNvPr id="22" name="Text 17"/>
          <p:cNvSpPr/>
          <p:nvPr/>
        </p:nvSpPr>
        <p:spPr>
          <a:xfrm>
            <a:off x="7840504" y="6340078"/>
            <a:ext cx="6005155" cy="717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25"/>
              </a:lnSpc>
              <a:buNone/>
            </a:pPr>
            <a:r>
              <a:rPr lang="en-US" sz="176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the relationships and correlations between pairs of features to uncover potential patterns.</a:t>
            </a:r>
            <a:endParaRPr lang="en-US" sz="1766" dirty="0"/>
          </a:p>
        </p:txBody>
      </p:sp>
      <p:pic>
        <p:nvPicPr>
          <p:cNvPr id="2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1290995"/>
            <a:ext cx="7643932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Visualizing Data Distributions</a:t>
            </a:r>
            <a:endParaRPr lang="en-US" sz="4435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2473762"/>
            <a:ext cx="4078962" cy="252091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7724" y="5293876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Histogram</a:t>
            </a:r>
            <a:endParaRPr lang="en-US" sz="2218" dirty="0"/>
          </a:p>
        </p:txBody>
      </p:sp>
      <p:sp>
        <p:nvSpPr>
          <p:cNvPr id="7" name="Text 3"/>
          <p:cNvSpPr/>
          <p:nvPr/>
        </p:nvSpPr>
        <p:spPr>
          <a:xfrm>
            <a:off x="837724" y="5789414"/>
            <a:ext cx="4078962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Visualize the distribution of a single variable to understand its spread and central tendency.</a:t>
            </a:r>
            <a:endParaRPr lang="en-US" sz="1885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659" y="2473762"/>
            <a:ext cx="4078962" cy="252091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75659" y="5293876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Box Plot</a:t>
            </a:r>
            <a:endParaRPr lang="en-US" sz="2218" dirty="0"/>
          </a:p>
        </p:txBody>
      </p:sp>
      <p:sp>
        <p:nvSpPr>
          <p:cNvPr id="10" name="Text 5"/>
          <p:cNvSpPr/>
          <p:nvPr/>
        </p:nvSpPr>
        <p:spPr>
          <a:xfrm>
            <a:off x="5275659" y="5789414"/>
            <a:ext cx="4078962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Identify outliers, skewness, and the overall spread of a variable's distribution.</a:t>
            </a:r>
            <a:endParaRPr lang="en-US" sz="1885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3595" y="2473762"/>
            <a:ext cx="4079081" cy="252102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13595" y="5293995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Scatter Plot</a:t>
            </a:r>
            <a:endParaRPr lang="en-US" sz="2218" dirty="0"/>
          </a:p>
        </p:txBody>
      </p:sp>
      <p:sp>
        <p:nvSpPr>
          <p:cNvPr id="13" name="Text 7"/>
          <p:cNvSpPr/>
          <p:nvPr/>
        </p:nvSpPr>
        <p:spPr>
          <a:xfrm>
            <a:off x="9713595" y="5789533"/>
            <a:ext cx="4079081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Examine the relationship between two variables and identify potential correlations.</a:t>
            </a:r>
            <a:endParaRPr lang="en-US" sz="1885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294215"/>
            <a:ext cx="10758726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Identifying Correlations and Relationships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Correlation Matrix</a:t>
            </a:r>
            <a:endParaRPr lang="en-US" sz="2218" dirty="0"/>
          </a:p>
        </p:txBody>
      </p:sp>
      <p:sp>
        <p:nvSpPr>
          <p:cNvPr id="6" name="Text 3"/>
          <p:cNvSpPr/>
          <p:nvPr/>
        </p:nvSpPr>
        <p:spPr>
          <a:xfrm>
            <a:off x="837724" y="4187785"/>
            <a:ext cx="3928586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Visualize the pairwise correlations between features, providing insights into their linear relationships.</a:t>
            </a:r>
            <a:endParaRPr lang="en-US" sz="1885" dirty="0"/>
          </a:p>
        </p:txBody>
      </p:sp>
      <p:sp>
        <p:nvSpPr>
          <p:cNvPr id="7" name="Text 4"/>
          <p:cNvSpPr/>
          <p:nvPr/>
        </p:nvSpPr>
        <p:spPr>
          <a:xfrm>
            <a:off x="5357813" y="359652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Scatter Plot Matrix</a:t>
            </a:r>
            <a:endParaRPr lang="en-US" sz="2218" dirty="0"/>
          </a:p>
        </p:txBody>
      </p:sp>
      <p:sp>
        <p:nvSpPr>
          <p:cNvPr id="8" name="Text 5"/>
          <p:cNvSpPr/>
          <p:nvPr/>
        </p:nvSpPr>
        <p:spPr>
          <a:xfrm>
            <a:off x="5357813" y="4187785"/>
            <a:ext cx="3928586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the relationships between multiple variables simultaneously, uncovering patterns and potential multicollinearity.</a:t>
            </a:r>
            <a:endParaRPr lang="en-US" sz="1885" dirty="0"/>
          </a:p>
        </p:txBody>
      </p:sp>
      <p:sp>
        <p:nvSpPr>
          <p:cNvPr id="9" name="Text 6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Heatmap</a:t>
            </a:r>
            <a:endParaRPr lang="en-US" sz="2218" dirty="0"/>
          </a:p>
        </p:txBody>
      </p:sp>
      <p:sp>
        <p:nvSpPr>
          <p:cNvPr id="10" name="Text 7"/>
          <p:cNvSpPr/>
          <p:nvPr/>
        </p:nvSpPr>
        <p:spPr>
          <a:xfrm>
            <a:off x="9877901" y="4187785"/>
            <a:ext cx="3928586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Represent the correlation coefficients in a visually intuitive way, making it easier to identify strong relationships.</a:t>
            </a:r>
            <a:endParaRPr lang="en-US" sz="1885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9" y="2339816"/>
            <a:ext cx="4970502" cy="354984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08514" y="1044654"/>
            <a:ext cx="7699772" cy="12137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778"/>
              </a:lnSpc>
              <a:buNone/>
            </a:pPr>
            <a:r>
              <a:rPr lang="en-US" sz="382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Handling Missing Data and Outliers</a:t>
            </a:r>
            <a:endParaRPr lang="en-US" sz="3823" dirty="0"/>
          </a:p>
        </p:txBody>
      </p:sp>
      <p:sp>
        <p:nvSpPr>
          <p:cNvPr id="7" name="Shape 2"/>
          <p:cNvSpPr/>
          <p:nvPr/>
        </p:nvSpPr>
        <p:spPr>
          <a:xfrm>
            <a:off x="6208514" y="2567821"/>
            <a:ext cx="3746778" cy="2205395"/>
          </a:xfrm>
          <a:prstGeom prst="roundRect">
            <a:avLst>
              <a:gd name="adj" fmla="val 1403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437590" y="2796897"/>
            <a:ext cx="2707243" cy="303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9"/>
              </a:lnSpc>
              <a:buNone/>
            </a:pPr>
            <a:r>
              <a:rPr lang="en-US" sz="191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Missing Data Imputation</a:t>
            </a:r>
            <a:endParaRPr lang="en-US" sz="1911" dirty="0"/>
          </a:p>
        </p:txBody>
      </p:sp>
      <p:sp>
        <p:nvSpPr>
          <p:cNvPr id="9" name="Text 4"/>
          <p:cNvSpPr/>
          <p:nvPr/>
        </p:nvSpPr>
        <p:spPr>
          <a:xfrm>
            <a:off x="6437590" y="3223974"/>
            <a:ext cx="3288625" cy="1320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9"/>
              </a:lnSpc>
              <a:buNone/>
            </a:pPr>
            <a:r>
              <a:rPr lang="en-US" sz="162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Employ techniques such as mean/median imputation, K-Nearest Neighbors, or more advanced methods to handle missing values.</a:t>
            </a:r>
            <a:endParaRPr lang="en-US" sz="1625" dirty="0"/>
          </a:p>
        </p:txBody>
      </p:sp>
      <p:sp>
        <p:nvSpPr>
          <p:cNvPr id="10" name="Shape 5"/>
          <p:cNvSpPr/>
          <p:nvPr/>
        </p:nvSpPr>
        <p:spPr>
          <a:xfrm>
            <a:off x="10161508" y="2567821"/>
            <a:ext cx="3746778" cy="2205395"/>
          </a:xfrm>
          <a:prstGeom prst="roundRect">
            <a:avLst>
              <a:gd name="adj" fmla="val 1403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10390584" y="2796897"/>
            <a:ext cx="2427327" cy="303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9"/>
              </a:lnSpc>
              <a:buNone/>
            </a:pPr>
            <a:r>
              <a:rPr lang="en-US" sz="191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Outlier Detection</a:t>
            </a:r>
            <a:endParaRPr lang="en-US" sz="1911" dirty="0"/>
          </a:p>
        </p:txBody>
      </p:sp>
      <p:sp>
        <p:nvSpPr>
          <p:cNvPr id="12" name="Text 7"/>
          <p:cNvSpPr/>
          <p:nvPr/>
        </p:nvSpPr>
        <p:spPr>
          <a:xfrm>
            <a:off x="10390584" y="3223974"/>
            <a:ext cx="3288625" cy="9901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9"/>
              </a:lnSpc>
              <a:buNone/>
            </a:pPr>
            <a:r>
              <a:rPr lang="en-US" sz="162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Identify and address outliers using statistical methods, such as z-scores, Isolation Forests, or One-Class SVM.</a:t>
            </a:r>
            <a:endParaRPr lang="en-US" sz="1625" dirty="0"/>
          </a:p>
        </p:txBody>
      </p:sp>
      <p:sp>
        <p:nvSpPr>
          <p:cNvPr id="13" name="Shape 8"/>
          <p:cNvSpPr/>
          <p:nvPr/>
        </p:nvSpPr>
        <p:spPr>
          <a:xfrm>
            <a:off x="6208514" y="4979432"/>
            <a:ext cx="3746778" cy="2205395"/>
          </a:xfrm>
          <a:prstGeom prst="roundRect">
            <a:avLst>
              <a:gd name="adj" fmla="val 14034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6437590" y="5208508"/>
            <a:ext cx="2427327" cy="303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9"/>
              </a:lnSpc>
              <a:buNone/>
            </a:pPr>
            <a:r>
              <a:rPr lang="en-US" sz="191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Feature Engineering</a:t>
            </a:r>
            <a:endParaRPr lang="en-US" sz="1911" dirty="0"/>
          </a:p>
        </p:txBody>
      </p:sp>
      <p:sp>
        <p:nvSpPr>
          <p:cNvPr id="15" name="Text 10"/>
          <p:cNvSpPr/>
          <p:nvPr/>
        </p:nvSpPr>
        <p:spPr>
          <a:xfrm>
            <a:off x="6437590" y="5635585"/>
            <a:ext cx="3288625" cy="1320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9"/>
              </a:lnSpc>
              <a:buNone/>
            </a:pPr>
            <a:r>
              <a:rPr lang="en-US" sz="162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new features or transform existing ones to better capture the underlying data structure and relationships.</a:t>
            </a:r>
            <a:endParaRPr lang="en-US" sz="1625" dirty="0"/>
          </a:p>
        </p:txBody>
      </p:sp>
      <p:sp>
        <p:nvSpPr>
          <p:cNvPr id="16" name="Shape 11"/>
          <p:cNvSpPr/>
          <p:nvPr/>
        </p:nvSpPr>
        <p:spPr>
          <a:xfrm>
            <a:off x="10161508" y="4979432"/>
            <a:ext cx="3746778" cy="2205395"/>
          </a:xfrm>
          <a:prstGeom prst="roundRect">
            <a:avLst>
              <a:gd name="adj" fmla="val 1403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10390584" y="5208508"/>
            <a:ext cx="2427327" cy="303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9"/>
              </a:lnSpc>
              <a:buNone/>
            </a:pPr>
            <a:r>
              <a:rPr lang="en-US" sz="191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Model Validation</a:t>
            </a:r>
            <a:endParaRPr lang="en-US" sz="1911" dirty="0"/>
          </a:p>
        </p:txBody>
      </p:sp>
      <p:sp>
        <p:nvSpPr>
          <p:cNvPr id="18" name="Text 13"/>
          <p:cNvSpPr/>
          <p:nvPr/>
        </p:nvSpPr>
        <p:spPr>
          <a:xfrm>
            <a:off x="10390584" y="5635585"/>
            <a:ext cx="3288625" cy="1320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9"/>
              </a:lnSpc>
              <a:buNone/>
            </a:pPr>
            <a:r>
              <a:rPr lang="en-US" sz="162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Assess the impact of data cleansing and feature engineering on model performance through cross-validation.</a:t>
            </a:r>
            <a:endParaRPr lang="en-US" sz="1625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07" y="2043827"/>
            <a:ext cx="4990267" cy="414194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80773" y="1020961"/>
            <a:ext cx="7755255" cy="11670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595"/>
              </a:lnSpc>
              <a:buNone/>
            </a:pPr>
            <a:r>
              <a:rPr lang="en-US" sz="367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Random Forest Classification</a:t>
            </a:r>
            <a:endParaRPr lang="en-US" sz="3676" dirty="0"/>
          </a:p>
        </p:txBody>
      </p:sp>
      <p:sp>
        <p:nvSpPr>
          <p:cNvPr id="7" name="Shape 2"/>
          <p:cNvSpPr/>
          <p:nvPr/>
        </p:nvSpPr>
        <p:spPr>
          <a:xfrm>
            <a:off x="6466880" y="2485549"/>
            <a:ext cx="22860" cy="4722971"/>
          </a:xfrm>
          <a:prstGeom prst="roundRect">
            <a:avLst>
              <a:gd name="adj" fmla="val 130192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8" name="Shape 3"/>
          <p:cNvSpPr/>
          <p:nvPr/>
        </p:nvSpPr>
        <p:spPr>
          <a:xfrm>
            <a:off x="6678632" y="2920365"/>
            <a:ext cx="694373" cy="22860"/>
          </a:xfrm>
          <a:prstGeom prst="roundRect">
            <a:avLst>
              <a:gd name="adj" fmla="val 1301920"/>
            </a:avLst>
          </a:prstGeom>
          <a:solidFill>
            <a:srgbClr val="2D4DF2"/>
          </a:solidFill>
          <a:ln/>
        </p:spPr>
      </p:sp>
      <p:sp>
        <p:nvSpPr>
          <p:cNvPr id="9" name="Shape 4"/>
          <p:cNvSpPr/>
          <p:nvPr/>
        </p:nvSpPr>
        <p:spPr>
          <a:xfrm>
            <a:off x="6255127" y="2708672"/>
            <a:ext cx="446365" cy="446365"/>
          </a:xfrm>
          <a:prstGeom prst="roundRect">
            <a:avLst>
              <a:gd name="adj" fmla="val 66676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6394192" y="2791778"/>
            <a:ext cx="168116" cy="280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06"/>
              </a:lnSpc>
              <a:buNone/>
            </a:pPr>
            <a:r>
              <a:rPr lang="en-US" sz="220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206" dirty="0"/>
          </a:p>
        </p:txBody>
      </p:sp>
      <p:sp>
        <p:nvSpPr>
          <p:cNvPr id="11" name="Text 6"/>
          <p:cNvSpPr/>
          <p:nvPr/>
        </p:nvSpPr>
        <p:spPr>
          <a:xfrm>
            <a:off x="7569517" y="2683907"/>
            <a:ext cx="2334220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8"/>
              </a:lnSpc>
              <a:buNone/>
            </a:pPr>
            <a:r>
              <a:rPr lang="en-US" sz="183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Ensemble Learning</a:t>
            </a:r>
            <a:endParaRPr lang="en-US" sz="1838" dirty="0"/>
          </a:p>
        </p:txBody>
      </p:sp>
      <p:sp>
        <p:nvSpPr>
          <p:cNvPr id="12" name="Text 7"/>
          <p:cNvSpPr/>
          <p:nvPr/>
        </p:nvSpPr>
        <p:spPr>
          <a:xfrm>
            <a:off x="7569517" y="3094673"/>
            <a:ext cx="6366510" cy="6346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6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Random Forest is an ensemble learning method that combines multiple decision trees to improve the model's predictive power and robustness.</a:t>
            </a:r>
            <a:endParaRPr lang="en-US" sz="1562" dirty="0"/>
          </a:p>
        </p:txBody>
      </p:sp>
      <p:sp>
        <p:nvSpPr>
          <p:cNvPr id="13" name="Shape 8"/>
          <p:cNvSpPr/>
          <p:nvPr/>
        </p:nvSpPr>
        <p:spPr>
          <a:xfrm>
            <a:off x="6678632" y="4560808"/>
            <a:ext cx="694373" cy="22860"/>
          </a:xfrm>
          <a:prstGeom prst="roundRect">
            <a:avLst>
              <a:gd name="adj" fmla="val 1301920"/>
            </a:avLst>
          </a:prstGeom>
          <a:solidFill>
            <a:srgbClr val="018CE1"/>
          </a:solidFill>
          <a:ln/>
        </p:spPr>
      </p:sp>
      <p:sp>
        <p:nvSpPr>
          <p:cNvPr id="14" name="Shape 9"/>
          <p:cNvSpPr/>
          <p:nvPr/>
        </p:nvSpPr>
        <p:spPr>
          <a:xfrm>
            <a:off x="6255127" y="4349115"/>
            <a:ext cx="446365" cy="446365"/>
          </a:xfrm>
          <a:prstGeom prst="roundRect">
            <a:avLst>
              <a:gd name="adj" fmla="val 66676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6394192" y="4432221"/>
            <a:ext cx="168116" cy="280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06"/>
              </a:lnSpc>
              <a:buNone/>
            </a:pPr>
            <a:r>
              <a:rPr lang="en-US" sz="220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206" dirty="0"/>
          </a:p>
        </p:txBody>
      </p:sp>
      <p:sp>
        <p:nvSpPr>
          <p:cNvPr id="16" name="Text 11"/>
          <p:cNvSpPr/>
          <p:nvPr/>
        </p:nvSpPr>
        <p:spPr>
          <a:xfrm>
            <a:off x="7569517" y="4324350"/>
            <a:ext cx="2447330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8"/>
              </a:lnSpc>
              <a:buNone/>
            </a:pPr>
            <a:r>
              <a:rPr lang="en-US" sz="183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Bootstrap Aggregation</a:t>
            </a:r>
            <a:endParaRPr lang="en-US" sz="1838" dirty="0"/>
          </a:p>
        </p:txBody>
      </p:sp>
      <p:sp>
        <p:nvSpPr>
          <p:cNvPr id="17" name="Text 12"/>
          <p:cNvSpPr/>
          <p:nvPr/>
        </p:nvSpPr>
        <p:spPr>
          <a:xfrm>
            <a:off x="7569517" y="4735116"/>
            <a:ext cx="6366510" cy="6346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6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Random Forest uses the Bagging technique, where each decision tree is trained on a random subset of the data, creating a diverse ensemble.</a:t>
            </a:r>
            <a:endParaRPr lang="en-US" sz="1562" dirty="0"/>
          </a:p>
        </p:txBody>
      </p:sp>
      <p:sp>
        <p:nvSpPr>
          <p:cNvPr id="18" name="Shape 13"/>
          <p:cNvSpPr/>
          <p:nvPr/>
        </p:nvSpPr>
        <p:spPr>
          <a:xfrm>
            <a:off x="6678632" y="6201251"/>
            <a:ext cx="694373" cy="22860"/>
          </a:xfrm>
          <a:prstGeom prst="roundRect">
            <a:avLst>
              <a:gd name="adj" fmla="val 1301920"/>
            </a:avLst>
          </a:prstGeom>
          <a:solidFill>
            <a:srgbClr val="DA33BF"/>
          </a:solidFill>
          <a:ln/>
        </p:spPr>
      </p:sp>
      <p:sp>
        <p:nvSpPr>
          <p:cNvPr id="19" name="Shape 14"/>
          <p:cNvSpPr/>
          <p:nvPr/>
        </p:nvSpPr>
        <p:spPr>
          <a:xfrm>
            <a:off x="6255127" y="5989558"/>
            <a:ext cx="446365" cy="446365"/>
          </a:xfrm>
          <a:prstGeom prst="roundRect">
            <a:avLst>
              <a:gd name="adj" fmla="val 66676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6394192" y="6072664"/>
            <a:ext cx="168116" cy="280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06"/>
              </a:lnSpc>
              <a:buNone/>
            </a:pPr>
            <a:r>
              <a:rPr lang="en-US" sz="220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206" dirty="0"/>
          </a:p>
        </p:txBody>
      </p:sp>
      <p:sp>
        <p:nvSpPr>
          <p:cNvPr id="21" name="Text 16"/>
          <p:cNvSpPr/>
          <p:nvPr/>
        </p:nvSpPr>
        <p:spPr>
          <a:xfrm>
            <a:off x="7569517" y="5964793"/>
            <a:ext cx="2334220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8"/>
              </a:lnSpc>
              <a:buNone/>
            </a:pPr>
            <a:r>
              <a:rPr lang="en-US" sz="183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Feature Importance</a:t>
            </a:r>
            <a:endParaRPr lang="en-US" sz="1838" dirty="0"/>
          </a:p>
        </p:txBody>
      </p:sp>
      <p:sp>
        <p:nvSpPr>
          <p:cNvPr id="22" name="Text 17"/>
          <p:cNvSpPr/>
          <p:nvPr/>
        </p:nvSpPr>
        <p:spPr>
          <a:xfrm>
            <a:off x="7569517" y="6375559"/>
            <a:ext cx="6366510" cy="6346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62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algorithm can provide insights into the relative importance of each feature, guiding feature selection and model interpretation.</a:t>
            </a:r>
            <a:endParaRPr lang="en-US" sz="1562" dirty="0"/>
          </a:p>
        </p:txBody>
      </p:sp>
      <p:pic>
        <p:nvPicPr>
          <p:cNvPr id="2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38" y="2441496"/>
            <a:ext cx="5038725" cy="3346609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13026" y="1328976"/>
            <a:ext cx="7890748" cy="10529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46"/>
              </a:lnSpc>
              <a:buNone/>
            </a:pPr>
            <a:r>
              <a:rPr lang="en-US" sz="331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Advantages and Applications of Random Forest</a:t>
            </a:r>
            <a:endParaRPr lang="en-US" sz="3317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3026" y="2650450"/>
            <a:ext cx="447556" cy="447556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113026" y="3276957"/>
            <a:ext cx="2106216" cy="263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73"/>
              </a:lnSpc>
              <a:buNone/>
            </a:pPr>
            <a:r>
              <a:rPr lang="en-US" sz="165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High Accuracy</a:t>
            </a:r>
            <a:endParaRPr lang="en-US" sz="1659" dirty="0"/>
          </a:p>
        </p:txBody>
      </p:sp>
      <p:sp>
        <p:nvSpPr>
          <p:cNvPr id="9" name="Text 3"/>
          <p:cNvSpPr/>
          <p:nvPr/>
        </p:nvSpPr>
        <p:spPr>
          <a:xfrm>
            <a:off x="6113026" y="3647599"/>
            <a:ext cx="3811072" cy="8593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56"/>
              </a:lnSpc>
              <a:buNone/>
            </a:pPr>
            <a:r>
              <a:rPr lang="en-US" sz="141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Random Forest is a highly accurate classifier, often outperforming other algorithms, especially for complex, nonlinear problems.</a:t>
            </a:r>
            <a:endParaRPr lang="en-US" sz="141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2583" y="2650450"/>
            <a:ext cx="447556" cy="44755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0192583" y="3276957"/>
            <a:ext cx="2106216" cy="263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73"/>
              </a:lnSpc>
              <a:buNone/>
            </a:pPr>
            <a:r>
              <a:rPr lang="en-US" sz="165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Robustness</a:t>
            </a:r>
            <a:endParaRPr lang="en-US" sz="1659" dirty="0"/>
          </a:p>
        </p:txBody>
      </p:sp>
      <p:sp>
        <p:nvSpPr>
          <p:cNvPr id="12" name="Text 5"/>
          <p:cNvSpPr/>
          <p:nvPr/>
        </p:nvSpPr>
        <p:spPr>
          <a:xfrm>
            <a:off x="10192583" y="3647599"/>
            <a:ext cx="3811191" cy="8593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56"/>
              </a:lnSpc>
              <a:buNone/>
            </a:pPr>
            <a:r>
              <a:rPr lang="en-US" sz="141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ensemble approach makes Random Forest resilient to overfitting and able to handle noisy or incomplete data.</a:t>
            </a:r>
            <a:endParaRPr lang="en-US" sz="1410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3026" y="5044083"/>
            <a:ext cx="447556" cy="447556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6113026" y="5670590"/>
            <a:ext cx="2106216" cy="263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73"/>
              </a:lnSpc>
              <a:buNone/>
            </a:pPr>
            <a:r>
              <a:rPr lang="en-US" sz="165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Feature Importance</a:t>
            </a:r>
            <a:endParaRPr lang="en-US" sz="1659" dirty="0"/>
          </a:p>
        </p:txBody>
      </p:sp>
      <p:sp>
        <p:nvSpPr>
          <p:cNvPr id="15" name="Text 7"/>
          <p:cNvSpPr/>
          <p:nvPr/>
        </p:nvSpPr>
        <p:spPr>
          <a:xfrm>
            <a:off x="6113026" y="6041231"/>
            <a:ext cx="3811072" cy="8593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56"/>
              </a:lnSpc>
              <a:buNone/>
            </a:pPr>
            <a:r>
              <a:rPr lang="en-US" sz="141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algorithm can identify the most influential features, providing valuable insights for feature engineering and model interpretation.</a:t>
            </a:r>
            <a:endParaRPr lang="en-US" sz="1410" dirty="0"/>
          </a:p>
        </p:txBody>
      </p:sp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2583" y="5044083"/>
            <a:ext cx="447556" cy="447556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10192583" y="5670590"/>
            <a:ext cx="2106216" cy="263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73"/>
              </a:lnSpc>
              <a:buNone/>
            </a:pPr>
            <a:r>
              <a:rPr lang="en-US" sz="165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Versatility</a:t>
            </a:r>
            <a:endParaRPr lang="en-US" sz="1659" dirty="0"/>
          </a:p>
        </p:txBody>
      </p:sp>
      <p:sp>
        <p:nvSpPr>
          <p:cNvPr id="18" name="Text 9"/>
          <p:cNvSpPr/>
          <p:nvPr/>
        </p:nvSpPr>
        <p:spPr>
          <a:xfrm>
            <a:off x="10192583" y="6041231"/>
            <a:ext cx="3811191" cy="8593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56"/>
              </a:lnSpc>
              <a:buNone/>
            </a:pPr>
            <a:r>
              <a:rPr lang="en-US" sz="141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Random Forest can be applied to a wide range of classification and regression problems, making it a versatile tool in the data scientist's toolkit.</a:t>
            </a:r>
            <a:endParaRPr lang="en-US" sz="1410" dirty="0"/>
          </a:p>
        </p:txBody>
      </p:sp>
      <p:pic>
        <p:nvPicPr>
          <p:cNvPr id="19" name="Image 7" descr="preencoded.png">
            <a:hlinkClick r:id="rId9" tooltip="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2024-08-13T17:31:29Z</dcterms:created>
  <dcterms:modified xsi:type="dcterms:W3CDTF">2024-08-13T17:31:29Z</dcterms:modified>
</cp:coreProperties>
</file>